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4"/>
    <p:sldMasterId id="2147483752" r:id="rId5"/>
    <p:sldMasterId id="2147483753" r:id="rId6"/>
    <p:sldMasterId id="2147483754" r:id="rId7"/>
    <p:sldMasterId id="2147483755" r:id="rId8"/>
  </p:sldMasterIdLst>
  <p:notesMasterIdLst>
    <p:notesMasterId r:id="rId9"/>
  </p:notesMasterIdLst>
  <p:sldIdLst>
    <p:sldId id="256" r:id="rId10"/>
    <p:sldId id="257" r:id="rId11"/>
    <p:sldId id="258" r:id="rId12"/>
    <p:sldId id="259" r:id="rId13"/>
    <p:sldId id="260" r:id="rId14"/>
    <p:sldId id="261" r:id="rId15"/>
  </p:sldIdLst>
  <p:sldSz cy="5143500" cx="9144000"/>
  <p:notesSz cx="6858000" cy="9144000"/>
  <p:embeddedFontLst>
    <p:embeddedFont>
      <p:font typeface="Google Sans SemiBold"/>
      <p:regular r:id="rId16"/>
      <p:bold r:id="rId17"/>
      <p:italic r:id="rId18"/>
      <p:boldItalic r:id="rId19"/>
    </p:embeddedFont>
    <p:embeddedFont>
      <p:font typeface="Google Sans Mono"/>
      <p:regular r:id="rId20"/>
      <p:bold r:id="rId21"/>
      <p:italic r:id="rId22"/>
      <p:boldItalic r:id="rId23"/>
    </p:embeddedFont>
    <p:embeddedFont>
      <p:font typeface="Roboto Mono Light"/>
      <p:regular r:id="rId24"/>
      <p:bold r:id="rId25"/>
      <p:italic r:id="rId26"/>
      <p:boldItalic r:id="rId27"/>
    </p:embeddedFont>
    <p:embeddedFont>
      <p:font typeface="Google Sans"/>
      <p:regular r:id="rId28"/>
      <p:bold r:id="rId29"/>
      <p:italic r:id="rId30"/>
      <p:boldItalic r:id="rId31"/>
    </p:embeddedFont>
    <p:embeddedFont>
      <p:font typeface="Google Sans Medium"/>
      <p:regular r:id="rId32"/>
      <p:bold r:id="rId33"/>
      <p:italic r:id="rId34"/>
      <p:boldItalic r:id="rId35"/>
    </p:embeddedFont>
    <p:embeddedFont>
      <p:font typeface="Google Sans Text"/>
      <p:regular r:id="rId36"/>
      <p:bold r:id="rId37"/>
      <p:italic r:id="rId38"/>
      <p:boldItalic r:id="rId39"/>
    </p:embeddedFont>
    <p:embeddedFont>
      <p:font typeface="Helvetica Neue"/>
      <p:regular r:id="rId40"/>
      <p:bold r:id="rId41"/>
      <p:italic r:id="rId42"/>
      <p:boldItalic r:id="rId43"/>
    </p:embeddedFont>
    <p:embeddedFont>
      <p:font typeface="Roboto Mono"/>
      <p:regular r:id="rId44"/>
      <p:bold r:id="rId45"/>
      <p:italic r:id="rId46"/>
      <p:boldItalic r:id="rId47"/>
    </p:embeddedFont>
    <p:embeddedFont>
      <p:font typeface="Open Sans Light"/>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42" Type="http://schemas.openxmlformats.org/officeDocument/2006/relationships/font" Target="fonts/HelveticaNeue-italic.fntdata"/><Relationship Id="rId41" Type="http://schemas.openxmlformats.org/officeDocument/2006/relationships/font" Target="fonts/HelveticaNeue-bold.fntdata"/><Relationship Id="rId44" Type="http://schemas.openxmlformats.org/officeDocument/2006/relationships/font" Target="fonts/RobotoMono-regular.fntdata"/><Relationship Id="rId43" Type="http://schemas.openxmlformats.org/officeDocument/2006/relationships/font" Target="fonts/HelveticaNeue-boldItalic.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OpenSansLight-regular.fntdata"/><Relationship Id="rId47" Type="http://schemas.openxmlformats.org/officeDocument/2006/relationships/font" Target="fonts/RobotoMono-boldItalic.fntdata"/><Relationship Id="rId49" Type="http://schemas.openxmlformats.org/officeDocument/2006/relationships/font" Target="fonts/OpenSansLight-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GoogleSans-boldItalic.fntdata"/><Relationship Id="rId30" Type="http://schemas.openxmlformats.org/officeDocument/2006/relationships/font" Target="fonts/GoogleSans-italic.fntdata"/><Relationship Id="rId33" Type="http://schemas.openxmlformats.org/officeDocument/2006/relationships/font" Target="fonts/GoogleSansMedium-bold.fntdata"/><Relationship Id="rId32" Type="http://schemas.openxmlformats.org/officeDocument/2006/relationships/font" Target="fonts/GoogleSansMedium-regular.fntdata"/><Relationship Id="rId35" Type="http://schemas.openxmlformats.org/officeDocument/2006/relationships/font" Target="fonts/GoogleSansMedium-boldItalic.fntdata"/><Relationship Id="rId34" Type="http://schemas.openxmlformats.org/officeDocument/2006/relationships/font" Target="fonts/GoogleSansMedium-italic.fntdata"/><Relationship Id="rId37" Type="http://schemas.openxmlformats.org/officeDocument/2006/relationships/font" Target="fonts/GoogleSansText-bold.fntdata"/><Relationship Id="rId36" Type="http://schemas.openxmlformats.org/officeDocument/2006/relationships/font" Target="fonts/GoogleSansText-regular.fntdata"/><Relationship Id="rId39" Type="http://schemas.openxmlformats.org/officeDocument/2006/relationships/font" Target="fonts/GoogleSansText-boldItalic.fntdata"/><Relationship Id="rId38" Type="http://schemas.openxmlformats.org/officeDocument/2006/relationships/font" Target="fonts/GoogleSansText-italic.fntdata"/><Relationship Id="rId20" Type="http://schemas.openxmlformats.org/officeDocument/2006/relationships/font" Target="fonts/GoogleSansMono-regular.fntdata"/><Relationship Id="rId22" Type="http://schemas.openxmlformats.org/officeDocument/2006/relationships/font" Target="fonts/GoogleSansMono-italic.fntdata"/><Relationship Id="rId21" Type="http://schemas.openxmlformats.org/officeDocument/2006/relationships/font" Target="fonts/GoogleSansMono-bold.fntdata"/><Relationship Id="rId24" Type="http://schemas.openxmlformats.org/officeDocument/2006/relationships/font" Target="fonts/RobotoMonoLight-regular.fntdata"/><Relationship Id="rId23" Type="http://schemas.openxmlformats.org/officeDocument/2006/relationships/font" Target="fonts/GoogleSansMono-boldItalic.fntdata"/><Relationship Id="rId26" Type="http://schemas.openxmlformats.org/officeDocument/2006/relationships/font" Target="fonts/RobotoMonoLight-italic.fntdata"/><Relationship Id="rId25" Type="http://schemas.openxmlformats.org/officeDocument/2006/relationships/font" Target="fonts/RobotoMonoLight-bold.fntdata"/><Relationship Id="rId28" Type="http://schemas.openxmlformats.org/officeDocument/2006/relationships/font" Target="fonts/GoogleSans-regular.fntdata"/><Relationship Id="rId27" Type="http://schemas.openxmlformats.org/officeDocument/2006/relationships/font" Target="fonts/RobotoMonoLight-boldItalic.fntdata"/><Relationship Id="rId29" Type="http://schemas.openxmlformats.org/officeDocument/2006/relationships/font" Target="fonts/GoogleSans-bold.fntdata"/><Relationship Id="rId51" Type="http://schemas.openxmlformats.org/officeDocument/2006/relationships/font" Target="fonts/OpenSansLight-boldItalic.fntdata"/><Relationship Id="rId50" Type="http://schemas.openxmlformats.org/officeDocument/2006/relationships/font" Target="fonts/OpenSansLight-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2.xml"/><Relationship Id="rId55" Type="http://schemas.openxmlformats.org/officeDocument/2006/relationships/font" Target="fonts/OpenSans-boldItalic.fntdata"/><Relationship Id="rId10" Type="http://schemas.openxmlformats.org/officeDocument/2006/relationships/slide" Target="slides/slide1.xml"/><Relationship Id="rId54" Type="http://schemas.openxmlformats.org/officeDocument/2006/relationships/font" Target="fonts/OpenSans-italic.fnt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font" Target="fonts/GoogleSansSemiBold-bold.fntdata"/><Relationship Id="rId16" Type="http://schemas.openxmlformats.org/officeDocument/2006/relationships/font" Target="fonts/GoogleSansSemiBold-regular.fntdata"/><Relationship Id="rId19" Type="http://schemas.openxmlformats.org/officeDocument/2006/relationships/font" Target="fonts/GoogleSansSemiBold-boldItalic.fntdata"/><Relationship Id="rId1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fd76070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fd76070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Open Sans"/>
                <a:ea typeface="Open Sans"/>
                <a:cs typeface="Open Sans"/>
                <a:sym typeface="Open Sans"/>
              </a:rPr>
              <a:t>PayPal uses Google Cloud's robust and secure network to process millions of transactions daily, ensuring speed, security, and reliability for its users worldwide.</a:t>
            </a:r>
            <a:endParaRPr sz="1200">
              <a:solidFill>
                <a:srgbClr val="333333"/>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Open Sans"/>
                <a:ea typeface="Open Sans"/>
                <a:cs typeface="Open Sans"/>
                <a:sym typeface="Open Sans"/>
              </a:rPr>
              <a:t>This example emphasizes Google Cloud's ability to handle mission-critical financial operations at scale.</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ceaf775d4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ceaf775d4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Cloud Engineer and a community advocate, as far as Google is concerned last yr GDSC Lead at UEAB and currently a mentor in the </a:t>
            </a:r>
            <a:r>
              <a:rPr lang="en"/>
              <a:t>Google Cloud Skills for Africa 2024</a:t>
            </a:r>
            <a:r>
              <a:rPr lang="en"/>
              <a:t>. I do enjoy inspiring others through what I learn in tech with todays focus on the Google Cloud Platform. Feel free to connect with me on LinkedIn(Samuel Macharia) and on X and to ask any questions on GCP.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9ceaf775d4_2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9ceaf775d4_2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1. Virtual Private Cloud (VPC)</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private network for your resources in Google Cloud.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Auto-mode VPC:</a:t>
            </a:r>
            <a:r>
              <a:rPr lang="en">
                <a:solidFill>
                  <a:schemeClr val="dk1"/>
                </a:solidFill>
              </a:rPr>
              <a:t> Automatically creates subnetworks in each region.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Includes </a:t>
            </a:r>
            <a:r>
              <a:rPr b="1" lang="en">
                <a:solidFill>
                  <a:schemeClr val="dk1"/>
                </a:solidFill>
              </a:rPr>
              <a:t>firewall rules</a:t>
            </a:r>
            <a:r>
              <a:rPr lang="en">
                <a:solidFill>
                  <a:schemeClr val="dk1"/>
                </a:solidFill>
              </a:rPr>
              <a:t> to control access to and from resources.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 Compute Engine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Provides </a:t>
            </a:r>
            <a:r>
              <a:rPr b="1" lang="en">
                <a:solidFill>
                  <a:schemeClr val="dk1"/>
                </a:solidFill>
              </a:rPr>
              <a:t>virtual machines (VMs)</a:t>
            </a:r>
            <a:r>
              <a:rPr lang="en">
                <a:solidFill>
                  <a:schemeClr val="dk1"/>
                </a:solidFill>
              </a:rPr>
              <a:t> to run your applications.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VMs are used in networking labs to simulate real-world scenarios.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Load Balancers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Distribute traffic efficiently across resources.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Network Load Balancer:</a:t>
            </a:r>
            <a:r>
              <a:rPr lang="en">
                <a:solidFill>
                  <a:schemeClr val="dk1"/>
                </a:solidFill>
              </a:rPr>
              <a:t> Handles TCP/UDP traffic.</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Application Load Balancer (HTTP(S)):</a:t>
            </a:r>
            <a:r>
              <a:rPr lang="en">
                <a:solidFill>
                  <a:schemeClr val="dk1"/>
                </a:solidFill>
              </a:rPr>
              <a:t> Manages web traffic for applications.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Internal Load Balancer:</a:t>
            </a:r>
            <a:r>
              <a:rPr lang="en">
                <a:solidFill>
                  <a:schemeClr val="dk1"/>
                </a:solidFill>
              </a:rPr>
              <a:t> Manages internal traffic within a VPC without exposing resources publicly.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Firewall Rules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Control traffic to and from your VMs.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Allow or deny traffic based on IP ranges, protocols, and ports.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technologies form the foundation of networking in Google Cloud, enabling secure, scalable, and efficient communication between resources. Let me know if you need further elaboration or visual materials!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ceaf775d4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ceaf775d4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Skill badges issued by Google Cloud recognize technical expertise and proficiency in specific cloud technologies. Completing this course and earning the badge can boost credibility and enhance career prospects for cloud enthusiasts and professionals.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Whether you are interacting with VPC, Compute Engine, Network Load Balancer, Application Load Balancer, Internal Load Balancer, Firewall Rules.- the badge you earn from these labs comes in handy to that </a:t>
            </a:r>
            <a:r>
              <a:rPr lang="en"/>
              <a:t>recruiter</a:t>
            </a:r>
            <a:r>
              <a:rPr lang="en"/>
              <a:t>  who is interviewing you for that cloud role.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e550ee7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e550ee7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9ca231998d_21_10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9ca231998d_21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105"/>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0" name="Google Shape;350;p105"/>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106"/>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3" name="Google Shape;353;p106"/>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107"/>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56" name="Google Shape;356;p107"/>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357" name="Shape 357"/>
        <p:cNvGrpSpPr/>
        <p:nvPr/>
      </p:nvGrpSpPr>
      <p:grpSpPr>
        <a:xfrm>
          <a:off x="0" y="0"/>
          <a:ext cx="0" cy="0"/>
          <a:chOff x="0" y="0"/>
          <a:chExt cx="0" cy="0"/>
        </a:xfrm>
      </p:grpSpPr>
      <p:sp>
        <p:nvSpPr>
          <p:cNvPr id="358" name="Google Shape;358;p108"/>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9" name="Google Shape;359;p108"/>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56" name="Google Shape;56;p14"/>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57" name="Google Shape;57;p14"/>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1_1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7"/>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8"/>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9"/>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p:cSld name="CUSTOM_5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0"/>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p:cSld name="CUSTOM_5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1"/>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1">
  <p:cSld name="CUSTOM_5_1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2"/>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3"/>
          <p:cNvSpPr txBox="1"/>
          <p:nvPr>
            <p:ph type="title"/>
          </p:nvPr>
        </p:nvSpPr>
        <p:spPr>
          <a:xfrm>
            <a:off x="794975" y="1333800"/>
            <a:ext cx="3541800" cy="24759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4"/>
          <p:cNvSpPr txBox="1"/>
          <p:nvPr>
            <p:ph type="title"/>
          </p:nvPr>
        </p:nvSpPr>
        <p:spPr>
          <a:xfrm>
            <a:off x="4740450" y="1030300"/>
            <a:ext cx="3669600" cy="249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78" name="Shape 78"/>
        <p:cNvGrpSpPr/>
        <p:nvPr/>
      </p:nvGrpSpPr>
      <p:grpSpPr>
        <a:xfrm>
          <a:off x="0" y="0"/>
          <a:ext cx="0" cy="0"/>
          <a:chOff x="0" y="0"/>
          <a:chExt cx="0" cy="0"/>
        </a:xfrm>
      </p:grpSpPr>
      <p:sp>
        <p:nvSpPr>
          <p:cNvPr id="79" name="Google Shape;79;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1" name="Google Shape;81;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2" name="Google Shape;8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83" name="Shape 83"/>
        <p:cNvGrpSpPr/>
        <p:nvPr/>
      </p:nvGrpSpPr>
      <p:grpSpPr>
        <a:xfrm>
          <a:off x="0" y="0"/>
          <a:ext cx="0" cy="0"/>
          <a:chOff x="0" y="0"/>
          <a:chExt cx="0" cy="0"/>
        </a:xfrm>
      </p:grpSpPr>
      <p:sp>
        <p:nvSpPr>
          <p:cNvPr id="84" name="Google Shape;84;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5" name="Google Shape;85;p2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6" name="Google Shape;8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87" name="Shape 87"/>
        <p:cNvGrpSpPr/>
        <p:nvPr/>
      </p:nvGrpSpPr>
      <p:grpSpPr>
        <a:xfrm>
          <a:off x="0" y="0"/>
          <a:ext cx="0" cy="0"/>
          <a:chOff x="0" y="0"/>
          <a:chExt cx="0" cy="0"/>
        </a:xfrm>
      </p:grpSpPr>
      <p:sp>
        <p:nvSpPr>
          <p:cNvPr id="88" name="Google Shape;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2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2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91" name="Shape 91"/>
        <p:cNvGrpSpPr/>
        <p:nvPr/>
      </p:nvGrpSpPr>
      <p:grpSpPr>
        <a:xfrm>
          <a:off x="0" y="0"/>
          <a:ext cx="0" cy="0"/>
          <a:chOff x="0" y="0"/>
          <a:chExt cx="0" cy="0"/>
        </a:xfrm>
      </p:grpSpPr>
      <p:sp>
        <p:nvSpPr>
          <p:cNvPr id="92" name="Google Shape;9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2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94" name="Google Shape;94;p28"/>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95" name="Shape 95"/>
        <p:cNvGrpSpPr/>
        <p:nvPr/>
      </p:nvGrpSpPr>
      <p:grpSpPr>
        <a:xfrm>
          <a:off x="0" y="0"/>
          <a:ext cx="0" cy="0"/>
          <a:chOff x="0" y="0"/>
          <a:chExt cx="0" cy="0"/>
        </a:xfrm>
      </p:grpSpPr>
      <p:sp>
        <p:nvSpPr>
          <p:cNvPr id="96" name="Google Shape;9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8" name="Google Shape;98;p2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99" name="Google Shape;99;p2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00" name="Google Shape;100;p29"/>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3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03" name="Google Shape;1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3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105" name="Google Shape;105;p3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08" name="Shape 108"/>
        <p:cNvGrpSpPr/>
        <p:nvPr/>
      </p:nvGrpSpPr>
      <p:grpSpPr>
        <a:xfrm>
          <a:off x="0" y="0"/>
          <a:ext cx="0" cy="0"/>
          <a:chOff x="0" y="0"/>
          <a:chExt cx="0" cy="0"/>
        </a:xfrm>
      </p:grpSpPr>
      <p:sp>
        <p:nvSpPr>
          <p:cNvPr id="109" name="Google Shape;10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0" name="Google Shape;110;p32"/>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115" name="Shape 115"/>
        <p:cNvGrpSpPr/>
        <p:nvPr/>
      </p:nvGrpSpPr>
      <p:grpSpPr>
        <a:xfrm>
          <a:off x="0" y="0"/>
          <a:ext cx="0" cy="0"/>
          <a:chOff x="0" y="0"/>
          <a:chExt cx="0" cy="0"/>
        </a:xfrm>
      </p:grpSpPr>
      <p:pic>
        <p:nvPicPr>
          <p:cNvPr id="116" name="Google Shape;116;p34"/>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7" name="Google Shape;117;p34"/>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118" name="Google Shape;118;p34"/>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5"/>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35"/>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
        <p:nvSpPr>
          <p:cNvPr id="122" name="Google Shape;122;p35"/>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36"/>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36"/>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p:txBody>
      </p:sp>
      <p:sp>
        <p:nvSpPr>
          <p:cNvPr id="126" name="Google Shape;126;p36"/>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37"/>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37"/>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p:txBody>
      </p:sp>
      <p:sp>
        <p:nvSpPr>
          <p:cNvPr id="130" name="Google Shape;130;p37"/>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_1_1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38"/>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38"/>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p:txBody>
      </p:sp>
      <p:sp>
        <p:nvSpPr>
          <p:cNvPr id="134" name="Google Shape;134;p38"/>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9"/>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37" name="Google Shape;137;p39"/>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p:cSld name="CUSTOM_5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40"/>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0" name="Google Shape;140;p40"/>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p:cSld name="CUSTOM_5_1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41"/>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3" name="Google Shape;143;p41"/>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1">
  <p:cSld name="CUSTOM_5_1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42"/>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6" name="Google Shape;146;p42"/>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43"/>
          <p:cNvSpPr txBox="1"/>
          <p:nvPr>
            <p:ph type="title"/>
          </p:nvPr>
        </p:nvSpPr>
        <p:spPr>
          <a:xfrm>
            <a:off x="794975" y="1333800"/>
            <a:ext cx="3541800" cy="24759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4"/>
          <p:cNvSpPr txBox="1"/>
          <p:nvPr>
            <p:ph type="title"/>
          </p:nvPr>
        </p:nvSpPr>
        <p:spPr>
          <a:xfrm>
            <a:off x="4740450" y="1030300"/>
            <a:ext cx="3669600" cy="249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51" name="Shape 151"/>
        <p:cNvGrpSpPr/>
        <p:nvPr/>
      </p:nvGrpSpPr>
      <p:grpSpPr>
        <a:xfrm>
          <a:off x="0" y="0"/>
          <a:ext cx="0" cy="0"/>
          <a:chOff x="0" y="0"/>
          <a:chExt cx="0" cy="0"/>
        </a:xfrm>
      </p:grpSpPr>
      <p:sp>
        <p:nvSpPr>
          <p:cNvPr id="152" name="Google Shape;152;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 name="Google Shape;153;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54" name="Google Shape;154;p4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55" name="Google Shape;15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6" name="Google Shape;156;p45"/>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57" name="Shape 157"/>
        <p:cNvGrpSpPr/>
        <p:nvPr/>
      </p:nvGrpSpPr>
      <p:grpSpPr>
        <a:xfrm>
          <a:off x="0" y="0"/>
          <a:ext cx="0" cy="0"/>
          <a:chOff x="0" y="0"/>
          <a:chExt cx="0" cy="0"/>
        </a:xfrm>
      </p:grpSpPr>
      <p:sp>
        <p:nvSpPr>
          <p:cNvPr id="158" name="Google Shape;158;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9" name="Google Shape;159;p4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60" name="Google Shape;16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61" name="Google Shape;161;p46"/>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162" name="Shape 162"/>
        <p:cNvGrpSpPr/>
        <p:nvPr/>
      </p:nvGrpSpPr>
      <p:grpSpPr>
        <a:xfrm>
          <a:off x="0" y="0"/>
          <a:ext cx="0" cy="0"/>
          <a:chOff x="0" y="0"/>
          <a:chExt cx="0" cy="0"/>
        </a:xfrm>
      </p:grpSpPr>
      <p:sp>
        <p:nvSpPr>
          <p:cNvPr id="163" name="Google Shape;16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4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65" name="Google Shape;165;p47"/>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166" name="Google Shape;166;p4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67" name="Shape 167"/>
        <p:cNvGrpSpPr/>
        <p:nvPr/>
      </p:nvGrpSpPr>
      <p:grpSpPr>
        <a:xfrm>
          <a:off x="0" y="0"/>
          <a:ext cx="0" cy="0"/>
          <a:chOff x="0" y="0"/>
          <a:chExt cx="0" cy="0"/>
        </a:xfrm>
      </p:grpSpPr>
      <p:sp>
        <p:nvSpPr>
          <p:cNvPr id="168" name="Google Shape;16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4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70" name="Google Shape;170;p48"/>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71" name="Google Shape;171;p48"/>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172" name="Shape 172"/>
        <p:cNvGrpSpPr/>
        <p:nvPr/>
      </p:nvGrpSpPr>
      <p:grpSpPr>
        <a:xfrm>
          <a:off x="0" y="0"/>
          <a:ext cx="0" cy="0"/>
          <a:chOff x="0" y="0"/>
          <a:chExt cx="0" cy="0"/>
        </a:xfrm>
      </p:grpSpPr>
      <p:sp>
        <p:nvSpPr>
          <p:cNvPr id="173" name="Google Shape;17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4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5" name="Google Shape;175;p4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176" name="Google Shape;176;p4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77" name="Google Shape;177;p49"/>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78" name="Google Shape;178;p49"/>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sp>
        <p:nvSpPr>
          <p:cNvPr id="180" name="Google Shape;180;p5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81" name="Google Shape;18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5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183" name="Google Shape;183;p5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pic>
        <p:nvPicPr>
          <p:cNvPr id="184" name="Google Shape;184;p50"/>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
        <p:nvSpPr>
          <p:cNvPr id="186" name="Google Shape;18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87" name="Google Shape;187;p51"/>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92" name="Shape 192"/>
        <p:cNvGrpSpPr/>
        <p:nvPr/>
      </p:nvGrpSpPr>
      <p:grpSpPr>
        <a:xfrm>
          <a:off x="0" y="0"/>
          <a:ext cx="0" cy="0"/>
          <a:chOff x="0" y="0"/>
          <a:chExt cx="0" cy="0"/>
        </a:xfrm>
      </p:grpSpPr>
      <p:sp>
        <p:nvSpPr>
          <p:cNvPr id="193" name="Google Shape;193;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4" name="Google Shape;194;p53"/>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95" name="Google Shape;19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3"/>
          <p:cNvPicPr preferRelativeResize="0"/>
          <p:nvPr/>
        </p:nvPicPr>
        <p:blipFill rotWithShape="1">
          <a:blip r:embed="rId2">
            <a:alphaModFix/>
          </a:blip>
          <a:srcRect b="13502" l="0" r="0" t="0"/>
          <a:stretch/>
        </p:blipFill>
        <p:spPr>
          <a:xfrm>
            <a:off x="241600" y="4559451"/>
            <a:ext cx="2156224" cy="337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97" name="Shape 197"/>
        <p:cNvGrpSpPr/>
        <p:nvPr/>
      </p:nvGrpSpPr>
      <p:grpSpPr>
        <a:xfrm>
          <a:off x="0" y="0"/>
          <a:ext cx="0" cy="0"/>
          <a:chOff x="0" y="0"/>
          <a:chExt cx="0" cy="0"/>
        </a:xfrm>
      </p:grpSpPr>
      <p:sp>
        <p:nvSpPr>
          <p:cNvPr id="198" name="Google Shape;198;p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99" name="Google Shape;199;p54"/>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00" name="Google Shape;20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201" name="Shape 201"/>
        <p:cNvGrpSpPr/>
        <p:nvPr/>
      </p:nvGrpSpPr>
      <p:grpSpPr>
        <a:xfrm>
          <a:off x="0" y="0"/>
          <a:ext cx="0" cy="0"/>
          <a:chOff x="0" y="0"/>
          <a:chExt cx="0" cy="0"/>
        </a:xfrm>
      </p:grpSpPr>
      <p:sp>
        <p:nvSpPr>
          <p:cNvPr id="202" name="Google Shape;20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55"/>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04" name="Google Shape;204;p55"/>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type="blank">
  <p:cSld name="BLANK">
    <p:spTree>
      <p:nvGrpSpPr>
        <p:cNvPr id="205" name="Shape 205"/>
        <p:cNvGrpSpPr/>
        <p:nvPr/>
      </p:nvGrpSpPr>
      <p:grpSpPr>
        <a:xfrm>
          <a:off x="0" y="0"/>
          <a:ext cx="0" cy="0"/>
          <a:chOff x="0" y="0"/>
          <a:chExt cx="0" cy="0"/>
        </a:xfrm>
      </p:grpSpPr>
      <p:sp>
        <p:nvSpPr>
          <p:cNvPr id="206" name="Google Shape;20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56"/>
          <p:cNvPicPr preferRelativeResize="0"/>
          <p:nvPr/>
        </p:nvPicPr>
        <p:blipFill rotWithShape="1">
          <a:blip r:embed="rId2">
            <a:alphaModFix/>
          </a:blip>
          <a:srcRect b="13502" l="0" r="0" t="0"/>
          <a:stretch/>
        </p:blipFill>
        <p:spPr>
          <a:xfrm>
            <a:off x="87750" y="4587025"/>
            <a:ext cx="251147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6">
    <p:spTree>
      <p:nvGrpSpPr>
        <p:cNvPr id="208" name="Shape 208"/>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09" name="Shape 209"/>
        <p:cNvGrpSpPr/>
        <p:nvPr/>
      </p:nvGrpSpPr>
      <p:grpSpPr>
        <a:xfrm>
          <a:off x="0" y="0"/>
          <a:ext cx="0" cy="0"/>
          <a:chOff x="0" y="0"/>
          <a:chExt cx="0" cy="0"/>
        </a:xfrm>
      </p:grpSpPr>
      <p:sp>
        <p:nvSpPr>
          <p:cNvPr id="210" name="Google Shape;210;p58"/>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8"/>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12" name="Shape 212"/>
        <p:cNvGrpSpPr/>
        <p:nvPr/>
      </p:nvGrpSpPr>
      <p:grpSpPr>
        <a:xfrm>
          <a:off x="0" y="0"/>
          <a:ext cx="0" cy="0"/>
          <a:chOff x="0" y="0"/>
          <a:chExt cx="0" cy="0"/>
        </a:xfrm>
      </p:grpSpPr>
      <p:sp>
        <p:nvSpPr>
          <p:cNvPr id="213" name="Google Shape;213;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214" name="Shape 214"/>
        <p:cNvGrpSpPr/>
        <p:nvPr/>
      </p:nvGrpSpPr>
      <p:grpSpPr>
        <a:xfrm>
          <a:off x="0" y="0"/>
          <a:ext cx="0" cy="0"/>
          <a:chOff x="0" y="0"/>
          <a:chExt cx="0" cy="0"/>
        </a:xfrm>
      </p:grpSpPr>
      <p:sp>
        <p:nvSpPr>
          <p:cNvPr id="215" name="Google Shape;215;p60"/>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216" name="Shape 216"/>
        <p:cNvGrpSpPr/>
        <p:nvPr/>
      </p:nvGrpSpPr>
      <p:grpSpPr>
        <a:xfrm>
          <a:off x="0" y="0"/>
          <a:ext cx="0" cy="0"/>
          <a:chOff x="0" y="0"/>
          <a:chExt cx="0" cy="0"/>
        </a:xfrm>
      </p:grpSpPr>
      <p:sp>
        <p:nvSpPr>
          <p:cNvPr id="217" name="Google Shape;217;p61"/>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218" name="Shape 218"/>
        <p:cNvGrpSpPr/>
        <p:nvPr/>
      </p:nvGrpSpPr>
      <p:grpSpPr>
        <a:xfrm>
          <a:off x="0" y="0"/>
          <a:ext cx="0" cy="0"/>
          <a:chOff x="0" y="0"/>
          <a:chExt cx="0" cy="0"/>
        </a:xfrm>
      </p:grpSpPr>
      <p:sp>
        <p:nvSpPr>
          <p:cNvPr id="219" name="Google Shape;219;p62"/>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220" name="Shape 220"/>
        <p:cNvGrpSpPr/>
        <p:nvPr/>
      </p:nvGrpSpPr>
      <p:grpSpPr>
        <a:xfrm>
          <a:off x="0" y="0"/>
          <a:ext cx="0" cy="0"/>
          <a:chOff x="0" y="0"/>
          <a:chExt cx="0" cy="0"/>
        </a:xfrm>
      </p:grpSpPr>
      <p:sp>
        <p:nvSpPr>
          <p:cNvPr id="221" name="Google Shape;221;p63"/>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64"/>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224" name="Shape 22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225" name="Shape 225"/>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226" name="Shape 226"/>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227" name="Shape 227"/>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228" name="Shape 228"/>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229" name="Shape 229"/>
        <p:cNvGrpSpPr/>
        <p:nvPr/>
      </p:nvGrpSpPr>
      <p:grpSpPr>
        <a:xfrm>
          <a:off x="0" y="0"/>
          <a:ext cx="0" cy="0"/>
          <a:chOff x="0" y="0"/>
          <a:chExt cx="0" cy="0"/>
        </a:xfrm>
      </p:grpSpPr>
      <p:pic>
        <p:nvPicPr>
          <p:cNvPr id="230" name="Google Shape;230;p70"/>
          <p:cNvPicPr preferRelativeResize="0"/>
          <p:nvPr/>
        </p:nvPicPr>
        <p:blipFill rotWithShape="1">
          <a:blip r:embed="rId2">
            <a:alphaModFix/>
          </a:blip>
          <a:srcRect b="0" l="0" r="0" t="0"/>
          <a:stretch/>
        </p:blipFill>
        <p:spPr>
          <a:xfrm>
            <a:off x="0" y="-1025"/>
            <a:ext cx="9143998" cy="5145576"/>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231" name="Shape 231"/>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232" name="Shape 232"/>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233" name="Shape 2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234" name="Shape 234"/>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235" name="Shape 235"/>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7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7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7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79"/>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244" name="Shape 244"/>
        <p:cNvGrpSpPr/>
        <p:nvPr/>
      </p:nvGrpSpPr>
      <p:grpSpPr>
        <a:xfrm>
          <a:off x="0" y="0"/>
          <a:ext cx="0" cy="0"/>
          <a:chOff x="0" y="0"/>
          <a:chExt cx="0" cy="0"/>
        </a:xfrm>
      </p:grpSpPr>
      <p:cxnSp>
        <p:nvCxnSpPr>
          <p:cNvPr id="245" name="Google Shape;245;p80"/>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246" name="Shape 246"/>
        <p:cNvGrpSpPr/>
        <p:nvPr/>
      </p:nvGrpSpPr>
      <p:grpSpPr>
        <a:xfrm>
          <a:off x="0" y="0"/>
          <a:ext cx="0" cy="0"/>
          <a:chOff x="0" y="0"/>
          <a:chExt cx="0" cy="0"/>
        </a:xfrm>
      </p:grpSpPr>
      <p:sp>
        <p:nvSpPr>
          <p:cNvPr id="247" name="Google Shape;247;p81"/>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248" name="Google Shape;248;p81"/>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249" name="Shape 249"/>
        <p:cNvGrpSpPr/>
        <p:nvPr/>
      </p:nvGrpSpPr>
      <p:grpSpPr>
        <a:xfrm>
          <a:off x="0" y="0"/>
          <a:ext cx="0" cy="0"/>
          <a:chOff x="0" y="0"/>
          <a:chExt cx="0" cy="0"/>
        </a:xfrm>
      </p:grpSpPr>
      <p:sp>
        <p:nvSpPr>
          <p:cNvPr id="250" name="Google Shape;250;p8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2" name="Google Shape;252;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253" name="Shape 253"/>
        <p:cNvGrpSpPr/>
        <p:nvPr/>
      </p:nvGrpSpPr>
      <p:grpSpPr>
        <a:xfrm>
          <a:off x="0" y="0"/>
          <a:ext cx="0" cy="0"/>
          <a:chOff x="0" y="0"/>
          <a:chExt cx="0" cy="0"/>
        </a:xfrm>
      </p:grpSpPr>
      <p:sp>
        <p:nvSpPr>
          <p:cNvPr id="254" name="Google Shape;254;p83"/>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55" name="Google Shape;255;p83"/>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85"/>
          <p:cNvSpPr txBox="1"/>
          <p:nvPr>
            <p:ph idx="12" type="sldNum"/>
          </p:nvPr>
        </p:nvSpPr>
        <p:spPr>
          <a:xfrm>
            <a:off x="8472458" y="4663217"/>
            <a:ext cx="548663" cy="393638"/>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86"/>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4" name="Google Shape;264;p86"/>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5" name="Google Shape;265;p86"/>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87"/>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8" name="Google Shape;268;p87"/>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9" name="Google Shape;269;p87"/>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88"/>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2" name="Google Shape;272;p88"/>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73" name="Google Shape;273;p88"/>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89"/>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6" name="Google Shape;276;p89"/>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7" name="Google Shape;277;p89"/>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90"/>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80" name="Google Shape;280;p90"/>
          <p:cNvSpPr txBox="1"/>
          <p:nvPr>
            <p:ph idx="1" type="body"/>
          </p:nvPr>
        </p:nvSpPr>
        <p:spPr>
          <a:xfrm>
            <a:off x="451256" y="1160634"/>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1" name="Google Shape;281;p90"/>
          <p:cNvSpPr txBox="1"/>
          <p:nvPr>
            <p:ph idx="2" type="subTitle"/>
          </p:nvPr>
        </p:nvSpPr>
        <p:spPr>
          <a:xfrm>
            <a:off x="422681"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82" name="Google Shape;282;p90"/>
          <p:cNvSpPr txBox="1"/>
          <p:nvPr>
            <p:ph type="title"/>
          </p:nvPr>
        </p:nvSpPr>
        <p:spPr>
          <a:xfrm>
            <a:off x="347644" y="483797"/>
            <a:ext cx="7851150"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91"/>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solidFill>
                <a:schemeClr val="dk2"/>
              </a:solidFill>
              <a:latin typeface="Helvetica Neue"/>
              <a:ea typeface="Helvetica Neue"/>
              <a:cs typeface="Helvetica Neue"/>
              <a:sym typeface="Helvetica Neue"/>
            </a:endParaRPr>
          </a:p>
        </p:txBody>
      </p:sp>
      <p:sp>
        <p:nvSpPr>
          <p:cNvPr id="285" name="Google Shape;285;p91"/>
          <p:cNvSpPr txBox="1"/>
          <p:nvPr>
            <p:ph idx="1" type="body"/>
          </p:nvPr>
        </p:nvSpPr>
        <p:spPr>
          <a:xfrm>
            <a:off x="451256" y="1593431"/>
            <a:ext cx="3313125"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6" name="Google Shape;286;p91"/>
          <p:cNvSpPr txBox="1"/>
          <p:nvPr>
            <p:ph type="title"/>
          </p:nvPr>
        </p:nvSpPr>
        <p:spPr>
          <a:xfrm>
            <a:off x="347644" y="483797"/>
            <a:ext cx="3520350"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87" name="Google Shape;287;p91"/>
          <p:cNvSpPr txBox="1"/>
          <p:nvPr>
            <p:ph idx="2" type="subTitle"/>
          </p:nvPr>
        </p:nvSpPr>
        <p:spPr>
          <a:xfrm>
            <a:off x="422681" y="1138228"/>
            <a:ext cx="3313125"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88" name="Google Shape;288;p91"/>
          <p:cNvSpPr/>
          <p:nvPr/>
        </p:nvSpPr>
        <p:spPr>
          <a:xfrm>
            <a:off x="4598616" y="4556"/>
            <a:ext cx="4545338"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92"/>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91" name="Google Shape;291;p92"/>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2" name="Google Shape;292;p92"/>
          <p:cNvSpPr txBox="1"/>
          <p:nvPr>
            <p:ph idx="1"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93" name="Google Shape;293;p92"/>
          <p:cNvSpPr txBox="1"/>
          <p:nvPr>
            <p:ph idx="2"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93"/>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96" name="Google Shape;296;p93"/>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97" name="Google Shape;297;p93"/>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8" name="Google Shape;298;p93"/>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94"/>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01" name="Google Shape;301;p94"/>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02" name="Google Shape;302;p94"/>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03" name="Google Shape;303;p94"/>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304" name="Shape 304"/>
        <p:cNvGrpSpPr/>
        <p:nvPr/>
      </p:nvGrpSpPr>
      <p:grpSpPr>
        <a:xfrm>
          <a:off x="0" y="0"/>
          <a:ext cx="0" cy="0"/>
          <a:chOff x="0" y="0"/>
          <a:chExt cx="0" cy="0"/>
        </a:xfrm>
      </p:grpSpPr>
      <p:sp>
        <p:nvSpPr>
          <p:cNvPr id="305" name="Google Shape;305;p95"/>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06" name="Google Shape;306;p95"/>
          <p:cNvSpPr txBox="1"/>
          <p:nvPr/>
        </p:nvSpPr>
        <p:spPr>
          <a:xfrm>
            <a:off x="0" y="0"/>
            <a:ext cx="1125000" cy="30852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p:txBody>
      </p:sp>
      <p:sp>
        <p:nvSpPr>
          <p:cNvPr id="307" name="Google Shape;307;p95"/>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08" name="Google Shape;308;p95"/>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09" name="Google Shape;309;p95"/>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310" name="Shape 31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311" name="Shape 311"/>
        <p:cNvGrpSpPr/>
        <p:nvPr/>
      </p:nvGrpSpPr>
      <p:grpSpPr>
        <a:xfrm>
          <a:off x="0" y="0"/>
          <a:ext cx="0" cy="0"/>
          <a:chOff x="0" y="0"/>
          <a:chExt cx="0" cy="0"/>
        </a:xfrm>
      </p:grpSpPr>
      <p:sp>
        <p:nvSpPr>
          <p:cNvPr id="312" name="Google Shape;312;p97"/>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13" name="Google Shape;313;p97"/>
          <p:cNvSpPr txBox="1"/>
          <p:nvPr>
            <p:ph idx="1"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314" name="Google Shape;314;p97"/>
          <p:cNvSpPr txBox="1"/>
          <p:nvPr>
            <p:ph idx="2"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15" name="Google Shape;315;p97"/>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98"/>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18" name="Google Shape;318;p98"/>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19" name="Google Shape;319;p98"/>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0" name="Google Shape;320;p98"/>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99"/>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23" name="Google Shape;323;p99"/>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4" name="Google Shape;324;p99"/>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25" name="Google Shape;325;p99"/>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100"/>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8" name="Google Shape;328;p100"/>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29" name="Google Shape;329;p100"/>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101"/>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32" name="Google Shape;332;p101"/>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33" name="Google Shape;333;p101"/>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102"/>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36" name="Google Shape;336;p102"/>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37" name="Google Shape;337;p102"/>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103"/>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40" name="Google Shape;340;p103"/>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41" name="Google Shape;341;p103"/>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42" name="Google Shape;342;p103"/>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104"/>
          <p:cNvSpPr txBox="1"/>
          <p:nvPr/>
        </p:nvSpPr>
        <p:spPr>
          <a:xfrm>
            <a:off x="435150" y="1198294"/>
            <a:ext cx="8214863" cy="506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45" name="Google Shape;345;p104"/>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46" name="Google Shape;346;p104"/>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47" name="Google Shape;347;p104"/>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19" Type="http://schemas.openxmlformats.org/officeDocument/2006/relationships/theme" Target="../theme/theme2.xml"/><Relationship Id="rId6" Type="http://schemas.openxmlformats.org/officeDocument/2006/relationships/slideLayout" Target="../slideLayouts/slideLayout36.xml"/><Relationship Id="rId18" Type="http://schemas.openxmlformats.org/officeDocument/2006/relationships/slideLayout" Target="../slideLayouts/slideLayout48.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5" Type="http://schemas.openxmlformats.org/officeDocument/2006/relationships/slideLayout" Target="../slideLayouts/slideLayout53.xml"/><Relationship Id="rId6" Type="http://schemas.openxmlformats.org/officeDocument/2006/relationships/slideLayout" Target="../slideLayouts/slideLayout54.xml"/><Relationship Id="rId29" Type="http://schemas.openxmlformats.org/officeDocument/2006/relationships/slideLayout" Target="../slideLayouts/slideLayout77.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32" Type="http://schemas.openxmlformats.org/officeDocument/2006/relationships/theme" Target="../theme/theme5.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25" Type="http://schemas.openxmlformats.org/officeDocument/2006/relationships/theme" Target="../theme/theme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1" name="Shape 111"/>
        <p:cNvGrpSpPr/>
        <p:nvPr/>
      </p:nvGrpSpPr>
      <p:grpSpPr>
        <a:xfrm>
          <a:off x="0" y="0"/>
          <a:ext cx="0" cy="0"/>
          <a:chOff x="0" y="0"/>
          <a:chExt cx="0" cy="0"/>
        </a:xfrm>
      </p:grpSpPr>
      <p:sp>
        <p:nvSpPr>
          <p:cNvPr id="112" name="Google Shape;11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13" name="Google Shape;11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14" name="Google Shape;11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 name="Shape 188"/>
        <p:cNvGrpSpPr/>
        <p:nvPr/>
      </p:nvGrpSpPr>
      <p:grpSpPr>
        <a:xfrm>
          <a:off x="0" y="0"/>
          <a:ext cx="0" cy="0"/>
          <a:chOff x="0" y="0"/>
          <a:chExt cx="0" cy="0"/>
        </a:xfrm>
      </p:grpSpPr>
      <p:sp>
        <p:nvSpPr>
          <p:cNvPr id="189" name="Google Shape;189;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90" name="Google Shape;190;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1" name="Google Shape;19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6" name="Shape 256"/>
        <p:cNvGrpSpPr/>
        <p:nvPr/>
      </p:nvGrpSpPr>
      <p:grpSpPr>
        <a:xfrm>
          <a:off x="0" y="0"/>
          <a:ext cx="0" cy="0"/>
          <a:chOff x="0" y="0"/>
          <a:chExt cx="0" cy="0"/>
        </a:xfrm>
      </p:grpSpPr>
      <p:sp>
        <p:nvSpPr>
          <p:cNvPr id="257" name="Google Shape;257;p84"/>
          <p:cNvSpPr txBox="1"/>
          <p:nvPr>
            <p:ph type="title"/>
          </p:nvPr>
        </p:nvSpPr>
        <p:spPr>
          <a:xfrm>
            <a:off x="311700" y="445025"/>
            <a:ext cx="8520638" cy="572738"/>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Google Sans"/>
              <a:buNone/>
              <a:defRPr sz="28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258" name="Google Shape;258;p84"/>
          <p:cNvSpPr txBox="1"/>
          <p:nvPr>
            <p:ph idx="12" type="sldNum"/>
          </p:nvPr>
        </p:nvSpPr>
        <p:spPr>
          <a:xfrm>
            <a:off x="8472458" y="4663217"/>
            <a:ext cx="548663" cy="393638"/>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84"/>
          <p:cNvSpPr txBox="1"/>
          <p:nvPr>
            <p:ph idx="1" type="body"/>
          </p:nvPr>
        </p:nvSpPr>
        <p:spPr>
          <a:xfrm>
            <a:off x="451256" y="1160634"/>
            <a:ext cx="8214863" cy="2402663"/>
          </a:xfrm>
          <a:prstGeom prst="rect">
            <a:avLst/>
          </a:prstGeom>
          <a:noFill/>
          <a:ln>
            <a:noFill/>
          </a:ln>
        </p:spPr>
        <p:txBody>
          <a:bodyPr anchorCtr="0" anchor="t" bIns="34275" lIns="34275" spcFirstLastPara="1" rIns="34275" wrap="square" tIns="34275">
            <a:spAutoFit/>
          </a:bodyPr>
          <a:lstStyle>
            <a:lvl1pPr indent="-342900" lvl="0" marL="4572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indent="-342900" lvl="1" marL="9144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2pPr>
            <a:lvl3pPr indent="-317500" lvl="2" marL="13716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3pPr>
            <a:lvl4pPr indent="-317500" lvl="3" marL="18288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4pPr>
            <a:lvl5pPr indent="-298450" lvl="4" marL="22860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5pPr>
            <a:lvl6pPr indent="-298450" lvl="5" marL="27432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6pPr>
            <a:lvl7pPr indent="-298450" lvl="6" marL="32004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7pPr>
            <a:lvl8pPr indent="-298450" lvl="7" marL="36576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8pPr>
            <a:lvl9pPr indent="-298450" lvl="8" marL="41148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image" Target="../media/image56.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8.png"/><Relationship Id="rId4" Type="http://schemas.openxmlformats.org/officeDocument/2006/relationships/image" Target="../media/image54.png"/><Relationship Id="rId5" Type="http://schemas.openxmlformats.org/officeDocument/2006/relationships/image" Target="../media/image55.jpg"/><Relationship Id="rId6" Type="http://schemas.openxmlformats.org/officeDocument/2006/relationships/image" Target="../media/image59.png"/><Relationship Id="rId7"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 Id="rId3" Type="http://schemas.openxmlformats.org/officeDocument/2006/relationships/image" Target="../media/image69.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59.png"/><Relationship Id="rId5"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xml"/><Relationship Id="rId3" Type="http://schemas.openxmlformats.org/officeDocument/2006/relationships/image" Target="../media/image6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3" name="Shape 363"/>
        <p:cNvGrpSpPr/>
        <p:nvPr/>
      </p:nvGrpSpPr>
      <p:grpSpPr>
        <a:xfrm>
          <a:off x="0" y="0"/>
          <a:ext cx="0" cy="0"/>
          <a:chOff x="0" y="0"/>
          <a:chExt cx="0" cy="0"/>
        </a:xfrm>
      </p:grpSpPr>
      <p:sp>
        <p:nvSpPr>
          <p:cNvPr id="364" name="Google Shape;364;p109"/>
          <p:cNvSpPr txBox="1"/>
          <p:nvPr/>
        </p:nvSpPr>
        <p:spPr>
          <a:xfrm>
            <a:off x="85375" y="90050"/>
            <a:ext cx="90063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Roboto Mono"/>
                <a:ea typeface="Roboto Mono"/>
                <a:cs typeface="Roboto Mono"/>
                <a:sym typeface="Roboto Mono"/>
              </a:rPr>
              <a:t>Did you know that PayPal relies on Google Cloud's networking to enhance global transactions?</a:t>
            </a:r>
            <a:endParaRPr b="1" sz="1200">
              <a:solidFill>
                <a:schemeClr val="dk2"/>
              </a:solidFill>
              <a:latin typeface="Roboto Mono"/>
              <a:ea typeface="Roboto Mono"/>
              <a:cs typeface="Roboto Mono"/>
              <a:sym typeface="Roboto Mono"/>
            </a:endParaRPr>
          </a:p>
        </p:txBody>
      </p:sp>
      <p:pic>
        <p:nvPicPr>
          <p:cNvPr id="365" name="Google Shape;365;p109"/>
          <p:cNvPicPr preferRelativeResize="0"/>
          <p:nvPr/>
        </p:nvPicPr>
        <p:blipFill>
          <a:blip r:embed="rId3">
            <a:alphaModFix/>
          </a:blip>
          <a:stretch>
            <a:fillRect/>
          </a:stretch>
        </p:blipFill>
        <p:spPr>
          <a:xfrm>
            <a:off x="2542725" y="1243375"/>
            <a:ext cx="5940849" cy="3109674"/>
          </a:xfrm>
          <a:prstGeom prst="rect">
            <a:avLst/>
          </a:prstGeom>
          <a:noFill/>
          <a:ln>
            <a:noFill/>
          </a:ln>
        </p:spPr>
      </p:pic>
      <p:pic>
        <p:nvPicPr>
          <p:cNvPr id="366" name="Google Shape;366;p109"/>
          <p:cNvPicPr preferRelativeResize="0"/>
          <p:nvPr/>
        </p:nvPicPr>
        <p:blipFill>
          <a:blip r:embed="rId4">
            <a:alphaModFix/>
          </a:blip>
          <a:stretch>
            <a:fillRect/>
          </a:stretch>
        </p:blipFill>
        <p:spPr>
          <a:xfrm>
            <a:off x="501174" y="429350"/>
            <a:ext cx="2094900" cy="13164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110"/>
          <p:cNvPicPr preferRelativeResize="0"/>
          <p:nvPr/>
        </p:nvPicPr>
        <p:blipFill rotWithShape="1">
          <a:blip r:embed="rId3">
            <a:alphaModFix/>
          </a:blip>
          <a:srcRect b="0" l="0" r="0" t="0"/>
          <a:stretch/>
        </p:blipFill>
        <p:spPr>
          <a:xfrm>
            <a:off x="5710243" y="0"/>
            <a:ext cx="3433757" cy="5143500"/>
          </a:xfrm>
          <a:prstGeom prst="rect">
            <a:avLst/>
          </a:prstGeom>
          <a:noFill/>
          <a:ln>
            <a:noFill/>
          </a:ln>
        </p:spPr>
      </p:pic>
      <p:pic>
        <p:nvPicPr>
          <p:cNvPr id="372" name="Google Shape;372;p110"/>
          <p:cNvPicPr preferRelativeResize="0"/>
          <p:nvPr/>
        </p:nvPicPr>
        <p:blipFill>
          <a:blip r:embed="rId4">
            <a:alphaModFix/>
          </a:blip>
          <a:stretch>
            <a:fillRect/>
          </a:stretch>
        </p:blipFill>
        <p:spPr>
          <a:xfrm>
            <a:off x="-36025" y="5"/>
            <a:ext cx="9144003" cy="5143501"/>
          </a:xfrm>
          <a:prstGeom prst="rect">
            <a:avLst/>
          </a:prstGeom>
          <a:noFill/>
          <a:ln>
            <a:noFill/>
          </a:ln>
        </p:spPr>
      </p:pic>
      <p:sp>
        <p:nvSpPr>
          <p:cNvPr id="373" name="Google Shape;373;p110"/>
          <p:cNvSpPr txBox="1"/>
          <p:nvPr>
            <p:ph type="title"/>
          </p:nvPr>
        </p:nvSpPr>
        <p:spPr>
          <a:xfrm>
            <a:off x="-36025" y="2295650"/>
            <a:ext cx="5618400" cy="1736100"/>
          </a:xfrm>
          <a:prstGeom prst="rect">
            <a:avLst/>
          </a:prstGeom>
        </p:spPr>
        <p:txBody>
          <a:bodyPr anchorCtr="0" anchor="t" bIns="0" lIns="0" spcFirstLastPara="1" rIns="0" wrap="square" tIns="0">
            <a:normAutofit/>
          </a:bodyPr>
          <a:lstStyle/>
          <a:p>
            <a:pPr indent="0" lvl="0" marL="0" rtl="0" algn="l">
              <a:spcBef>
                <a:spcPts val="0"/>
              </a:spcBef>
              <a:spcAft>
                <a:spcPts val="0"/>
              </a:spcAft>
              <a:buSzPts val="990"/>
              <a:buNone/>
            </a:pPr>
            <a:r>
              <a:rPr lang="en" sz="3500"/>
              <a:t>Networking Fundamentals in Google Cloud</a:t>
            </a:r>
            <a:endParaRPr sz="3500"/>
          </a:p>
        </p:txBody>
      </p:sp>
      <p:pic>
        <p:nvPicPr>
          <p:cNvPr id="374" name="Google Shape;374;p110"/>
          <p:cNvPicPr preferRelativeResize="0"/>
          <p:nvPr/>
        </p:nvPicPr>
        <p:blipFill rotWithShape="1">
          <a:blip r:embed="rId5">
            <a:alphaModFix/>
          </a:blip>
          <a:srcRect b="0" l="22624" r="0" t="0"/>
          <a:stretch/>
        </p:blipFill>
        <p:spPr>
          <a:xfrm>
            <a:off x="5570875" y="-32176"/>
            <a:ext cx="3613500" cy="4450011"/>
          </a:xfrm>
          <a:prstGeom prst="rect">
            <a:avLst/>
          </a:prstGeom>
          <a:noFill/>
          <a:ln>
            <a:noFill/>
          </a:ln>
        </p:spPr>
      </p:pic>
      <p:grpSp>
        <p:nvGrpSpPr>
          <p:cNvPr id="375" name="Google Shape;375;p110"/>
          <p:cNvGrpSpPr/>
          <p:nvPr/>
        </p:nvGrpSpPr>
        <p:grpSpPr>
          <a:xfrm>
            <a:off x="115675" y="205200"/>
            <a:ext cx="3613500" cy="684575"/>
            <a:chOff x="-1149000" y="444250"/>
            <a:chExt cx="3613500" cy="684575"/>
          </a:xfrm>
        </p:grpSpPr>
        <p:sp>
          <p:nvSpPr>
            <p:cNvPr id="376" name="Google Shape;376;p110"/>
            <p:cNvSpPr txBox="1"/>
            <p:nvPr/>
          </p:nvSpPr>
          <p:spPr>
            <a:xfrm>
              <a:off x="-1149000" y="444250"/>
              <a:ext cx="36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oogle Sans"/>
                  <a:ea typeface="Google Sans"/>
                  <a:cs typeface="Google Sans"/>
                  <a:sym typeface="Google Sans"/>
                </a:rPr>
                <a:t>Google Cloud Skills for Africa</a:t>
              </a:r>
              <a:endParaRPr sz="1600">
                <a:solidFill>
                  <a:schemeClr val="lt1"/>
                </a:solidFill>
                <a:latin typeface="Google Sans"/>
                <a:ea typeface="Google Sans"/>
                <a:cs typeface="Google Sans"/>
                <a:sym typeface="Google Sans"/>
              </a:endParaRPr>
            </a:p>
          </p:txBody>
        </p:sp>
        <p:sp>
          <p:nvSpPr>
            <p:cNvPr id="377" name="Google Shape;377;p110"/>
            <p:cNvSpPr txBox="1"/>
            <p:nvPr/>
          </p:nvSpPr>
          <p:spPr>
            <a:xfrm>
              <a:off x="-169500" y="667125"/>
              <a:ext cx="21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oogle Sans"/>
                  <a:ea typeface="Google Sans"/>
                  <a:cs typeface="Google Sans"/>
                  <a:sym typeface="Google Sans"/>
                </a:rPr>
                <a:t>2024</a:t>
              </a:r>
              <a:endParaRPr b="1" sz="1800">
                <a:solidFill>
                  <a:schemeClr val="lt1"/>
                </a:solidFill>
                <a:latin typeface="Google Sans"/>
                <a:ea typeface="Google Sans"/>
                <a:cs typeface="Google Sans"/>
                <a:sym typeface="Google Sans"/>
              </a:endParaRPr>
            </a:p>
          </p:txBody>
        </p:sp>
      </p:grpSp>
      <p:pic>
        <p:nvPicPr>
          <p:cNvPr id="378" name="Google Shape;378;p110"/>
          <p:cNvPicPr preferRelativeResize="0"/>
          <p:nvPr/>
        </p:nvPicPr>
        <p:blipFill>
          <a:blip r:embed="rId6">
            <a:alphaModFix/>
          </a:blip>
          <a:stretch>
            <a:fillRect/>
          </a:stretch>
        </p:blipFill>
        <p:spPr>
          <a:xfrm>
            <a:off x="364603" y="889775"/>
            <a:ext cx="2001000" cy="476250"/>
          </a:xfrm>
          <a:prstGeom prst="rect">
            <a:avLst/>
          </a:prstGeom>
          <a:noFill/>
          <a:ln>
            <a:noFill/>
          </a:ln>
        </p:spPr>
      </p:pic>
      <p:sp>
        <p:nvSpPr>
          <p:cNvPr id="379" name="Google Shape;379;p110"/>
          <p:cNvSpPr txBox="1"/>
          <p:nvPr/>
        </p:nvSpPr>
        <p:spPr>
          <a:xfrm>
            <a:off x="5484900" y="4533125"/>
            <a:ext cx="47397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Roboto Mono"/>
                <a:ea typeface="Roboto Mono"/>
                <a:cs typeface="Roboto Mono"/>
                <a:sym typeface="Roboto Mono"/>
              </a:rPr>
              <a:t>Samuel Macharia - Cloud Engineer</a:t>
            </a:r>
            <a:endParaRPr b="1">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2"/>
                </a:solidFill>
                <a:latin typeface="Roboto Mono"/>
                <a:ea typeface="Roboto Mono"/>
                <a:cs typeface="Roboto Mono"/>
                <a:sym typeface="Roboto Mono"/>
              </a:rPr>
              <a:t>       @engeniusam</a:t>
            </a:r>
            <a:endParaRPr b="1">
              <a:solidFill>
                <a:schemeClr val="dk2"/>
              </a:solidFill>
              <a:latin typeface="Roboto Mono"/>
              <a:ea typeface="Roboto Mono"/>
              <a:cs typeface="Roboto Mono"/>
              <a:sym typeface="Roboto Mono"/>
            </a:endParaRPr>
          </a:p>
        </p:txBody>
      </p:sp>
      <p:pic>
        <p:nvPicPr>
          <p:cNvPr id="380" name="Google Shape;380;p110"/>
          <p:cNvPicPr preferRelativeResize="0"/>
          <p:nvPr/>
        </p:nvPicPr>
        <p:blipFill>
          <a:blip r:embed="rId7">
            <a:alphaModFix/>
          </a:blip>
          <a:stretch>
            <a:fillRect/>
          </a:stretch>
        </p:blipFill>
        <p:spPr>
          <a:xfrm>
            <a:off x="6013100" y="4832625"/>
            <a:ext cx="241475" cy="241475"/>
          </a:xfrm>
          <a:prstGeom prst="rect">
            <a:avLst/>
          </a:prstGeom>
          <a:noFill/>
          <a:ln>
            <a:noFill/>
          </a:ln>
        </p:spPr>
      </p:pic>
      <p:sp>
        <p:nvSpPr>
          <p:cNvPr id="381" name="Google Shape;381;p110"/>
          <p:cNvSpPr txBox="1"/>
          <p:nvPr/>
        </p:nvSpPr>
        <p:spPr>
          <a:xfrm>
            <a:off x="400050" y="4610100"/>
            <a:ext cx="40386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Thur 21st Nov, 2024</a:t>
            </a:r>
            <a:endParaRPr b="1" sz="1800">
              <a:solidFill>
                <a:schemeClr val="dk2"/>
              </a:solidFill>
              <a:latin typeface="Roboto Mono"/>
              <a:ea typeface="Roboto Mono"/>
              <a:cs typeface="Roboto Mono"/>
              <a:sym typeface="Roboto Mono"/>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pic>
        <p:nvPicPr>
          <p:cNvPr id="386" name="Google Shape;386;p111"/>
          <p:cNvPicPr preferRelativeResize="0"/>
          <p:nvPr/>
        </p:nvPicPr>
        <p:blipFill rotWithShape="1">
          <a:blip r:embed="rId4">
            <a:alphaModFix/>
          </a:blip>
          <a:srcRect b="67246" l="180" r="65685" t="-16"/>
          <a:stretch/>
        </p:blipFill>
        <p:spPr>
          <a:xfrm>
            <a:off x="0" y="25"/>
            <a:ext cx="3592627" cy="1940174"/>
          </a:xfrm>
          <a:prstGeom prst="rect">
            <a:avLst/>
          </a:prstGeom>
          <a:noFill/>
          <a:ln>
            <a:noFill/>
          </a:ln>
        </p:spPr>
      </p:pic>
      <p:sp>
        <p:nvSpPr>
          <p:cNvPr id="387" name="Google Shape;387;p111"/>
          <p:cNvSpPr/>
          <p:nvPr/>
        </p:nvSpPr>
        <p:spPr>
          <a:xfrm>
            <a:off x="8728600" y="355275"/>
            <a:ext cx="121200" cy="12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1"/>
          <p:cNvSpPr txBox="1"/>
          <p:nvPr/>
        </p:nvSpPr>
        <p:spPr>
          <a:xfrm>
            <a:off x="367225" y="1078275"/>
            <a:ext cx="8372100" cy="45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t/>
            </a:r>
            <a:endParaRPr b="1" sz="23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 sz="1500">
                <a:solidFill>
                  <a:schemeClr val="dk1"/>
                </a:solidFill>
              </a:rPr>
              <a:t>Virtual Private Cloud (VPC) - </a:t>
            </a:r>
            <a:r>
              <a:rPr lang="en" sz="1500">
                <a:solidFill>
                  <a:schemeClr val="dk1"/>
                </a:solidFill>
              </a:rPr>
              <a:t>A private network for your resources in Google Cloud.</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Compute Engine:</a:t>
            </a:r>
            <a:r>
              <a:rPr lang="en" sz="1500">
                <a:solidFill>
                  <a:schemeClr val="dk1"/>
                </a:solidFill>
              </a:rPr>
              <a:t> Provides </a:t>
            </a:r>
            <a:r>
              <a:rPr b="1" lang="en" sz="1500">
                <a:solidFill>
                  <a:schemeClr val="dk1"/>
                </a:solidFill>
              </a:rPr>
              <a:t>virtual machines (VMs)</a:t>
            </a:r>
            <a:r>
              <a:rPr lang="en" sz="1500">
                <a:solidFill>
                  <a:schemeClr val="dk1"/>
                </a:solidFill>
              </a:rPr>
              <a:t> to run your applications.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Load Balancers: </a:t>
            </a:r>
            <a:r>
              <a:rPr lang="en" sz="1500">
                <a:solidFill>
                  <a:schemeClr val="dk1"/>
                </a:solidFill>
              </a:rPr>
              <a:t>Distribute traffic efficiently across resources.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Firewall Rules:</a:t>
            </a:r>
            <a:r>
              <a:rPr lang="en" sz="1500">
                <a:solidFill>
                  <a:schemeClr val="dk1"/>
                </a:solidFill>
              </a:rPr>
              <a:t> Control traffic to and from your VMs.</a:t>
            </a:r>
            <a:endParaRPr sz="1500">
              <a:solidFill>
                <a:schemeClr val="dk1"/>
              </a:solidFill>
            </a:endParaRPr>
          </a:p>
          <a:p>
            <a:pPr indent="0" lvl="0" marL="0" rtl="0" algn="l">
              <a:lnSpc>
                <a:spcPct val="115000"/>
              </a:lnSpc>
              <a:spcBef>
                <a:spcPts val="1200"/>
              </a:spcBef>
              <a:spcAft>
                <a:spcPts val="0"/>
              </a:spcAft>
              <a:buNone/>
            </a:pPr>
            <a:r>
              <a:t/>
            </a:r>
            <a:endParaRPr sz="1500">
              <a:solidFill>
                <a:schemeClr val="dk1"/>
              </a:solidFill>
            </a:endParaRPr>
          </a:p>
          <a:p>
            <a:pPr indent="0" lvl="0" marL="0" rtl="0" algn="l">
              <a:lnSpc>
                <a:spcPct val="115000"/>
              </a:lnSpc>
              <a:spcBef>
                <a:spcPts val="1200"/>
              </a:spcBef>
              <a:spcAft>
                <a:spcPts val="0"/>
              </a:spcAft>
              <a:buNone/>
            </a:pPr>
            <a:r>
              <a:rPr lang="en" sz="1500">
                <a:solidFill>
                  <a:schemeClr val="dk1"/>
                </a:solidFill>
              </a:rPr>
              <a:t>More GCP Technologies: Cloud CDN, Cloud Nat, Private Google Access, Cloud Armor</a:t>
            </a:r>
            <a:endParaRPr sz="1500">
              <a:solidFill>
                <a:schemeClr val="dk1"/>
              </a:solidFill>
            </a:endParaRPr>
          </a:p>
          <a:p>
            <a:pPr indent="0" lvl="0" marL="457200" rtl="0" algn="l">
              <a:lnSpc>
                <a:spcPct val="115000"/>
              </a:lnSpc>
              <a:spcBef>
                <a:spcPts val="1200"/>
              </a:spcBef>
              <a:spcAft>
                <a:spcPts val="0"/>
              </a:spcAft>
              <a:buNone/>
            </a:pPr>
            <a:r>
              <a:t/>
            </a:r>
            <a:endParaRPr sz="2100">
              <a:solidFill>
                <a:schemeClr val="dk1"/>
              </a:solidFill>
            </a:endParaRPr>
          </a:p>
          <a:p>
            <a:pPr indent="0" lvl="0" marL="457200" rtl="0" algn="l">
              <a:spcBef>
                <a:spcPts val="2200"/>
              </a:spcBef>
              <a:spcAft>
                <a:spcPts val="0"/>
              </a:spcAft>
              <a:buNone/>
            </a:pPr>
            <a:r>
              <a:t/>
            </a:r>
            <a:endParaRPr sz="2800">
              <a:solidFill>
                <a:srgbClr val="3C4043"/>
              </a:solidFill>
              <a:latin typeface="Google Sans Text"/>
              <a:ea typeface="Google Sans Text"/>
              <a:cs typeface="Google Sans Text"/>
              <a:sym typeface="Google Sans Text"/>
            </a:endParaRPr>
          </a:p>
        </p:txBody>
      </p:sp>
      <p:sp>
        <p:nvSpPr>
          <p:cNvPr id="389" name="Google Shape;389;p111"/>
          <p:cNvSpPr txBox="1"/>
          <p:nvPr/>
        </p:nvSpPr>
        <p:spPr>
          <a:xfrm>
            <a:off x="3219150" y="83150"/>
            <a:ext cx="5630700" cy="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200">
                <a:solidFill>
                  <a:schemeClr val="dk1"/>
                </a:solidFill>
              </a:rPr>
              <a:t>Google Cloud Networking Technologies</a:t>
            </a:r>
            <a:endParaRPr sz="1700">
              <a:solidFill>
                <a:schemeClr val="dk2"/>
              </a:solidFill>
              <a:latin typeface="Roboto Mono Light"/>
              <a:ea typeface="Roboto Mono Light"/>
              <a:cs typeface="Roboto Mono Light"/>
              <a:sym typeface="Roboto Mon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pic>
        <p:nvPicPr>
          <p:cNvPr id="394" name="Google Shape;394;p112"/>
          <p:cNvPicPr preferRelativeResize="0"/>
          <p:nvPr/>
        </p:nvPicPr>
        <p:blipFill>
          <a:blip r:embed="rId4">
            <a:alphaModFix/>
          </a:blip>
          <a:stretch>
            <a:fillRect/>
          </a:stretch>
        </p:blipFill>
        <p:spPr>
          <a:xfrm>
            <a:off x="491700" y="831300"/>
            <a:ext cx="1704250" cy="476250"/>
          </a:xfrm>
          <a:prstGeom prst="rect">
            <a:avLst/>
          </a:prstGeom>
          <a:noFill/>
          <a:ln>
            <a:noFill/>
          </a:ln>
        </p:spPr>
      </p:pic>
      <p:grpSp>
        <p:nvGrpSpPr>
          <p:cNvPr id="395" name="Google Shape;395;p112"/>
          <p:cNvGrpSpPr/>
          <p:nvPr/>
        </p:nvGrpSpPr>
        <p:grpSpPr>
          <a:xfrm>
            <a:off x="46275" y="482800"/>
            <a:ext cx="3613500" cy="743475"/>
            <a:chOff x="0" y="521375"/>
            <a:chExt cx="3613500" cy="743475"/>
          </a:xfrm>
        </p:grpSpPr>
        <p:sp>
          <p:nvSpPr>
            <p:cNvPr id="396" name="Google Shape;396;p112"/>
            <p:cNvSpPr txBox="1"/>
            <p:nvPr/>
          </p:nvSpPr>
          <p:spPr>
            <a:xfrm>
              <a:off x="0" y="521375"/>
              <a:ext cx="36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oogle Sans"/>
                  <a:ea typeface="Google Sans"/>
                  <a:cs typeface="Google Sans"/>
                  <a:sym typeface="Google Sans"/>
                </a:rPr>
                <a:t>Google Cloud Skills for Africa</a:t>
              </a:r>
              <a:endParaRPr sz="1600">
                <a:solidFill>
                  <a:schemeClr val="lt1"/>
                </a:solidFill>
                <a:latin typeface="Google Sans"/>
                <a:ea typeface="Google Sans"/>
                <a:cs typeface="Google Sans"/>
                <a:sym typeface="Google Sans"/>
              </a:endParaRPr>
            </a:p>
          </p:txBody>
        </p:sp>
        <p:sp>
          <p:nvSpPr>
            <p:cNvPr id="397" name="Google Shape;397;p112"/>
            <p:cNvSpPr txBox="1"/>
            <p:nvPr/>
          </p:nvSpPr>
          <p:spPr>
            <a:xfrm>
              <a:off x="946675" y="803150"/>
              <a:ext cx="21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oogle Sans"/>
                  <a:ea typeface="Google Sans"/>
                  <a:cs typeface="Google Sans"/>
                  <a:sym typeface="Google Sans"/>
                </a:rPr>
                <a:t>2024</a:t>
              </a:r>
              <a:endParaRPr b="1" sz="1800">
                <a:solidFill>
                  <a:schemeClr val="lt1"/>
                </a:solidFill>
                <a:latin typeface="Google Sans"/>
                <a:ea typeface="Google Sans"/>
                <a:cs typeface="Google Sans"/>
                <a:sym typeface="Google Sans"/>
              </a:endParaRPr>
            </a:p>
          </p:txBody>
        </p:sp>
      </p:grpSp>
      <p:sp>
        <p:nvSpPr>
          <p:cNvPr id="398" name="Google Shape;398;p112"/>
          <p:cNvSpPr txBox="1"/>
          <p:nvPr/>
        </p:nvSpPr>
        <p:spPr>
          <a:xfrm>
            <a:off x="3659775" y="12625"/>
            <a:ext cx="5581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Roboto Mono"/>
                <a:ea typeface="Roboto Mono"/>
                <a:cs typeface="Roboto Mono"/>
                <a:sym typeface="Roboto Mono"/>
              </a:rPr>
              <a:t>Google Cloud Skill Badge Achievement</a:t>
            </a:r>
            <a:endParaRPr b="1" sz="1900">
              <a:solidFill>
                <a:schemeClr val="dk2"/>
              </a:solidFill>
              <a:latin typeface="Roboto Mono"/>
              <a:ea typeface="Roboto Mono"/>
              <a:cs typeface="Roboto Mono"/>
              <a:sym typeface="Roboto Mono"/>
            </a:endParaRPr>
          </a:p>
        </p:txBody>
      </p:sp>
      <p:sp>
        <p:nvSpPr>
          <p:cNvPr id="399" name="Google Shape;399;p112"/>
          <p:cNvSpPr txBox="1"/>
          <p:nvPr/>
        </p:nvSpPr>
        <p:spPr>
          <a:xfrm>
            <a:off x="2947250" y="607350"/>
            <a:ext cx="63774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2200"/>
              </a:spcBef>
              <a:spcAft>
                <a:spcPts val="0"/>
              </a:spcAft>
              <a:buClr>
                <a:schemeClr val="dk1"/>
              </a:buClr>
              <a:buSzPts val="1600"/>
              <a:buChar char="●"/>
            </a:pPr>
            <a:r>
              <a:rPr lang="en" sz="1600">
                <a:solidFill>
                  <a:schemeClr val="dk1"/>
                </a:solidFill>
              </a:rPr>
              <a:t>Completing the course grants a digital skill badge for Networking Fundamentals proficiency in Google Cloud.</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Shareable badge for professional networking platforms like LinkedIn.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Demonstrates competency with Networking in Google Cloud Technologies.</a:t>
            </a:r>
            <a:endParaRPr sz="1600">
              <a:solidFill>
                <a:schemeClr val="dk1"/>
              </a:solidFill>
            </a:endParaRPr>
          </a:p>
        </p:txBody>
      </p:sp>
      <p:pic>
        <p:nvPicPr>
          <p:cNvPr id="400" name="Google Shape;400;p112"/>
          <p:cNvPicPr preferRelativeResize="0"/>
          <p:nvPr/>
        </p:nvPicPr>
        <p:blipFill>
          <a:blip r:embed="rId5">
            <a:alphaModFix/>
          </a:blip>
          <a:stretch>
            <a:fillRect/>
          </a:stretch>
        </p:blipFill>
        <p:spPr>
          <a:xfrm>
            <a:off x="3448875" y="2491575"/>
            <a:ext cx="4886951" cy="277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4" name="Shape 404"/>
        <p:cNvGrpSpPr/>
        <p:nvPr/>
      </p:nvGrpSpPr>
      <p:grpSpPr>
        <a:xfrm>
          <a:off x="0" y="0"/>
          <a:ext cx="0" cy="0"/>
          <a:chOff x="0" y="0"/>
          <a:chExt cx="0" cy="0"/>
        </a:xfrm>
      </p:grpSpPr>
      <p:pic>
        <p:nvPicPr>
          <p:cNvPr id="405" name="Google Shape;405;p113"/>
          <p:cNvPicPr preferRelativeResize="0"/>
          <p:nvPr/>
        </p:nvPicPr>
        <p:blipFill>
          <a:blip r:embed="rId3">
            <a:alphaModFix/>
          </a:blip>
          <a:stretch>
            <a:fillRect/>
          </a:stretch>
        </p:blipFill>
        <p:spPr>
          <a:xfrm>
            <a:off x="2483125" y="619131"/>
            <a:ext cx="3219450" cy="3219450"/>
          </a:xfrm>
          <a:prstGeom prst="rect">
            <a:avLst/>
          </a:prstGeom>
          <a:noFill/>
          <a:ln>
            <a:noFill/>
          </a:ln>
        </p:spPr>
      </p:pic>
      <p:sp>
        <p:nvSpPr>
          <p:cNvPr id="406" name="Google Shape;406;p113"/>
          <p:cNvSpPr txBox="1"/>
          <p:nvPr/>
        </p:nvSpPr>
        <p:spPr>
          <a:xfrm>
            <a:off x="3149875" y="24500"/>
            <a:ext cx="4655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2"/>
                </a:solidFill>
                <a:latin typeface="Roboto Mono"/>
                <a:ea typeface="Roboto Mono"/>
                <a:cs typeface="Roboto Mono"/>
                <a:sym typeface="Roboto Mono"/>
              </a:rPr>
              <a:t>Demo Time</a:t>
            </a:r>
            <a:endParaRPr b="1" sz="2300">
              <a:solidFill>
                <a:schemeClr val="dk2"/>
              </a:solidFill>
              <a:latin typeface="Roboto Mono"/>
              <a:ea typeface="Roboto Mono"/>
              <a:cs typeface="Roboto Mono"/>
              <a:sym typeface="Roboto Mono"/>
            </a:endParaRPr>
          </a:p>
        </p:txBody>
      </p:sp>
      <p:sp>
        <p:nvSpPr>
          <p:cNvPr id="407" name="Google Shape;407;p113"/>
          <p:cNvSpPr txBox="1"/>
          <p:nvPr/>
        </p:nvSpPr>
        <p:spPr>
          <a:xfrm>
            <a:off x="135400" y="3838575"/>
            <a:ext cx="10410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Networking Fundamentals in GCP:</a:t>
            </a:r>
            <a:r>
              <a:rPr b="1" lang="en" sz="2100">
                <a:solidFill>
                  <a:schemeClr val="accent2"/>
                </a:solidFill>
              </a:rPr>
              <a:t>https://tinyurl.com/GCPNetworking</a:t>
            </a:r>
            <a:endParaRPr b="1" sz="2100">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114"/>
          <p:cNvPicPr preferRelativeResize="0"/>
          <p:nvPr/>
        </p:nvPicPr>
        <p:blipFill>
          <a:blip r:embed="rId3">
            <a:alphaModFix/>
          </a:blip>
          <a:stretch>
            <a:fillRect/>
          </a:stretch>
        </p:blipFill>
        <p:spPr>
          <a:xfrm>
            <a:off x="1546988" y="360244"/>
            <a:ext cx="6050015" cy="40412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